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notesMasterIdLst>
    <p:notesMasterId r:id="rId18"/>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60" r:id="rId1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57BBEE-E924-4E3D-AF33-56DF54C13733}" type="datetimeFigureOut">
              <a:rPr lang="es-ES"/>
              <a:t>19/10/2015</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94B34-7545-4EE4-9100-592FE943BC61}" type="slidenum">
              <a:rPr lang="es-ES"/>
              <a:t>‹Nº›</a:t>
            </a:fld>
            <a:endParaRPr lang="es-ES"/>
          </a:p>
        </p:txBody>
      </p:sp>
    </p:spTree>
    <p:extLst>
      <p:ext uri="{BB962C8B-B14F-4D97-AF65-F5344CB8AC3E}">
        <p14:creationId xmlns:p14="http://schemas.microsoft.com/office/powerpoint/2010/main" val="1405851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1</a:t>
            </a:fld>
            <a:endParaRPr lang="es-ES"/>
          </a:p>
        </p:txBody>
      </p:sp>
    </p:spTree>
    <p:extLst>
      <p:ext uri="{BB962C8B-B14F-4D97-AF65-F5344CB8AC3E}">
        <p14:creationId xmlns:p14="http://schemas.microsoft.com/office/powerpoint/2010/main" val="20417819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10</a:t>
            </a:fld>
            <a:endParaRPr lang="es-ES"/>
          </a:p>
        </p:txBody>
      </p:sp>
    </p:spTree>
    <p:extLst>
      <p:ext uri="{BB962C8B-B14F-4D97-AF65-F5344CB8AC3E}">
        <p14:creationId xmlns:p14="http://schemas.microsoft.com/office/powerpoint/2010/main" val="2150095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16</a:t>
            </a:fld>
            <a:endParaRPr lang="es-ES"/>
          </a:p>
        </p:txBody>
      </p:sp>
    </p:spTree>
    <p:extLst>
      <p:ext uri="{BB962C8B-B14F-4D97-AF65-F5344CB8AC3E}">
        <p14:creationId xmlns:p14="http://schemas.microsoft.com/office/powerpoint/2010/main" val="4268036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2</a:t>
            </a:fld>
            <a:endParaRPr lang="es-ES"/>
          </a:p>
        </p:txBody>
      </p:sp>
    </p:spTree>
    <p:extLst>
      <p:ext uri="{BB962C8B-B14F-4D97-AF65-F5344CB8AC3E}">
        <p14:creationId xmlns:p14="http://schemas.microsoft.com/office/powerpoint/2010/main" val="854486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3</a:t>
            </a:fld>
            <a:endParaRPr lang="es-ES"/>
          </a:p>
        </p:txBody>
      </p:sp>
    </p:spTree>
    <p:extLst>
      <p:ext uri="{BB962C8B-B14F-4D97-AF65-F5344CB8AC3E}">
        <p14:creationId xmlns:p14="http://schemas.microsoft.com/office/powerpoint/2010/main" val="2973597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4</a:t>
            </a:fld>
            <a:endParaRPr lang="es-ES"/>
          </a:p>
        </p:txBody>
      </p:sp>
    </p:spTree>
    <p:extLst>
      <p:ext uri="{BB962C8B-B14F-4D97-AF65-F5344CB8AC3E}">
        <p14:creationId xmlns:p14="http://schemas.microsoft.com/office/powerpoint/2010/main" val="828602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5</a:t>
            </a:fld>
            <a:endParaRPr lang="es-ES"/>
          </a:p>
        </p:txBody>
      </p:sp>
    </p:spTree>
    <p:extLst>
      <p:ext uri="{BB962C8B-B14F-4D97-AF65-F5344CB8AC3E}">
        <p14:creationId xmlns:p14="http://schemas.microsoft.com/office/powerpoint/2010/main" val="783632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6</a:t>
            </a:fld>
            <a:endParaRPr lang="es-ES"/>
          </a:p>
        </p:txBody>
      </p:sp>
    </p:spTree>
    <p:extLst>
      <p:ext uri="{BB962C8B-B14F-4D97-AF65-F5344CB8AC3E}">
        <p14:creationId xmlns:p14="http://schemas.microsoft.com/office/powerpoint/2010/main" val="443101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7</a:t>
            </a:fld>
            <a:endParaRPr lang="es-ES"/>
          </a:p>
        </p:txBody>
      </p:sp>
    </p:spTree>
    <p:extLst>
      <p:ext uri="{BB962C8B-B14F-4D97-AF65-F5344CB8AC3E}">
        <p14:creationId xmlns:p14="http://schemas.microsoft.com/office/powerpoint/2010/main" val="1126705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8</a:t>
            </a:fld>
            <a:endParaRPr lang="es-ES"/>
          </a:p>
        </p:txBody>
      </p:sp>
    </p:spTree>
    <p:extLst>
      <p:ext uri="{BB962C8B-B14F-4D97-AF65-F5344CB8AC3E}">
        <p14:creationId xmlns:p14="http://schemas.microsoft.com/office/powerpoint/2010/main" val="1135358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9694B34-7545-4EE4-9100-592FE943BC61}" type="slidenum">
              <a:rPr lang="es-ES"/>
              <a:t>9</a:t>
            </a:fld>
            <a:endParaRPr lang="es-ES"/>
          </a:p>
        </p:txBody>
      </p:sp>
    </p:spTree>
    <p:extLst>
      <p:ext uri="{BB962C8B-B14F-4D97-AF65-F5344CB8AC3E}">
        <p14:creationId xmlns:p14="http://schemas.microsoft.com/office/powerpoint/2010/main" val="1991134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92580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2803834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4004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692958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52941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2541146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2903278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685942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0772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F8E41C-A328-406D-9553-E7C64FB77FD0}" type="datetimeFigureOut">
              <a:rPr lang="es-CO" smtClean="0"/>
              <a:t>19/10/2015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2954444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0F8E41C-A328-406D-9553-E7C64FB77FD0}" type="datetimeFigureOut">
              <a:rPr lang="es-CO" smtClean="0"/>
              <a:t>19/10/2015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4113800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0F8E41C-A328-406D-9553-E7C64FB77FD0}" type="datetimeFigureOut">
              <a:rPr lang="es-CO" smtClean="0"/>
              <a:t>19/10/2015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55166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0F8E41C-A328-406D-9553-E7C64FB77FD0}" type="datetimeFigureOut">
              <a:rPr lang="es-CO" smtClean="0"/>
              <a:t>19/10/2015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5623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8E41C-A328-406D-9553-E7C64FB77FD0}" type="datetimeFigureOut">
              <a:rPr lang="es-CO" smtClean="0"/>
              <a:t>19/10/2015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44931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0F8E41C-A328-406D-9553-E7C64FB77FD0}" type="datetimeFigureOut">
              <a:rPr lang="es-CO" smtClean="0"/>
              <a:t>19/10/2015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3182570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0F8E41C-A328-406D-9553-E7C64FB77FD0}" type="datetimeFigureOut">
              <a:rPr lang="es-CO" smtClean="0"/>
              <a:t>19/10/2015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B469492E-879A-4905-BE2D-A915A41809FF}" type="slidenum">
              <a:rPr lang="es-CO" smtClean="0"/>
              <a:t>‹Nº›</a:t>
            </a:fld>
            <a:endParaRPr lang="es-CO"/>
          </a:p>
        </p:txBody>
      </p:sp>
    </p:spTree>
    <p:extLst>
      <p:ext uri="{BB962C8B-B14F-4D97-AF65-F5344CB8AC3E}">
        <p14:creationId xmlns:p14="http://schemas.microsoft.com/office/powerpoint/2010/main" val="1769783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F8E41C-A328-406D-9553-E7C64FB77FD0}" type="datetimeFigureOut">
              <a:rPr lang="es-CO" smtClean="0"/>
              <a:t>19/10/2015</a:t>
            </a:fld>
            <a:endParaRPr lang="es-CO"/>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469492E-879A-4905-BE2D-A915A41809FF}" type="slidenum">
              <a:rPr lang="es-CO" smtClean="0"/>
              <a:t>‹Nº›</a:t>
            </a:fld>
            <a:endParaRPr lang="es-CO"/>
          </a:p>
        </p:txBody>
      </p:sp>
    </p:spTree>
    <p:extLst>
      <p:ext uri="{BB962C8B-B14F-4D97-AF65-F5344CB8AC3E}">
        <p14:creationId xmlns:p14="http://schemas.microsoft.com/office/powerpoint/2010/main" val="964630463"/>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s.wikipedia.org/wiki/Huella_ecol%C3%B3gic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www.huellahidrica.org/?page=files/home" TargetMode="External"/><Relationship Id="rId4" Type="http://schemas.openxmlformats.org/officeDocument/2006/relationships/hyperlink" Target="http://www.huellacarbono.e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3717032"/>
            <a:ext cx="4536504" cy="1728192"/>
          </a:xfrm>
        </p:spPr>
        <p:txBody>
          <a:bodyPr>
            <a:normAutofit/>
          </a:bodyPr>
          <a:lstStyle/>
          <a:p>
            <a:pPr algn="ctr"/>
            <a:r>
              <a:rPr lang="es-ES" sz="2800" dirty="0" smtClean="0">
                <a:latin typeface="Berlin Sans FB" pitchFamily="34" charset="0"/>
              </a:rPr>
              <a:t>10º</a:t>
            </a:r>
            <a:endParaRPr lang="es-ES" sz="2800" dirty="0">
              <a:latin typeface="Berlin Sans FB" pitchFamily="34" charset="0"/>
            </a:endParaRPr>
          </a:p>
          <a:p>
            <a:pPr algn="ctr"/>
            <a:r>
              <a:rPr lang="es-ES" sz="2800" dirty="0" smtClean="0">
                <a:latin typeface="Berlin Sans FB" pitchFamily="34" charset="0"/>
              </a:rPr>
              <a:t>Daniela Suarez </a:t>
            </a:r>
            <a:r>
              <a:rPr lang="es-ES" sz="2800" dirty="0" err="1" smtClean="0">
                <a:latin typeface="Berlin Sans FB" pitchFamily="34" charset="0"/>
              </a:rPr>
              <a:t>Velez</a:t>
            </a:r>
            <a:r>
              <a:rPr lang="es-ES" sz="2800" dirty="0" smtClean="0">
                <a:latin typeface="Berlin Sans FB" pitchFamily="34" charset="0"/>
              </a:rPr>
              <a:t/>
            </a:r>
            <a:br>
              <a:rPr lang="es-ES" sz="2800" dirty="0" smtClean="0">
                <a:latin typeface="Berlin Sans FB" pitchFamily="34" charset="0"/>
              </a:rPr>
            </a:br>
            <a:r>
              <a:rPr lang="es-ES" sz="2800" dirty="0" smtClean="0">
                <a:latin typeface="Berlin Sans FB" pitchFamily="34" charset="0"/>
              </a:rPr>
              <a:t>Alejandra Paniagua</a:t>
            </a:r>
            <a:endParaRPr lang="es-ES" sz="2800" dirty="0" smtClean="0">
              <a:latin typeface="Berlin Sans FB" pitchFamily="34" charset="0"/>
            </a:endParaRPr>
          </a:p>
        </p:txBody>
      </p:sp>
    </p:spTree>
    <p:extLst>
      <p:ext uri="{BB962C8B-B14F-4D97-AF65-F5344CB8AC3E}">
        <p14:creationId xmlns:p14="http://schemas.microsoft.com/office/powerpoint/2010/main" val="781498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344237"/>
            <a:ext cx="7467600" cy="5781926"/>
          </a:xfrm>
        </p:spPr>
        <p:txBody>
          <a:bodyPr vert="horz" anchor="t">
            <a:normAutofit lnSpcReduction="10000"/>
          </a:bodyPr>
          <a:lstStyle/>
          <a:p>
            <a:pPr marL="36576" indent="0">
              <a:buNone/>
            </a:pPr>
            <a:r>
              <a:rPr lang="es-ES" sz="2400" dirty="0">
                <a:solidFill>
                  <a:srgbClr val="252525"/>
                </a:solidFill>
                <a:latin typeface="Berlin Sans FB" charset="0"/>
              </a:rPr>
              <a:t>El cálculo de la huella ecológica  </a:t>
            </a:r>
          </a:p>
          <a:p>
            <a:r>
              <a:rPr lang="es-ES" sz="2400" dirty="0">
                <a:solidFill>
                  <a:srgbClr val="252525"/>
                </a:solidFill>
                <a:latin typeface="Berlin Sans FB" charset="0"/>
              </a:rPr>
              <a:t> análisis de los recursos que una persona consume y de los residuos que produce. </a:t>
            </a:r>
          </a:p>
          <a:p>
            <a:r>
              <a:rPr lang="es-ES" sz="2400" dirty="0">
                <a:solidFill>
                  <a:srgbClr val="252525"/>
                </a:solidFill>
                <a:latin typeface="Berlin Sans FB" charset="0"/>
              </a:rPr>
              <a:t> La cantidad de hectáreas utilizadas para urbanizar, generar infraestructuras y centros de trabajo. </a:t>
            </a:r>
          </a:p>
          <a:p>
            <a:r>
              <a:rPr lang="es-ES" sz="2400" dirty="0">
                <a:solidFill>
                  <a:srgbClr val="252525"/>
                </a:solidFill>
                <a:latin typeface="Berlin Sans FB" charset="0"/>
              </a:rPr>
              <a:t>Hectáreas necesarias para proporcionar el alimento vegetal necesario. </a:t>
            </a:r>
          </a:p>
          <a:p>
            <a:r>
              <a:rPr lang="es-ES" sz="2400" dirty="0">
                <a:solidFill>
                  <a:srgbClr val="252525"/>
                </a:solidFill>
                <a:latin typeface="Berlin Sans FB" charset="0"/>
              </a:rPr>
              <a:t>Superficie necesaria para pastos que alimenten al ganado o animales </a:t>
            </a:r>
          </a:p>
          <a:p>
            <a:r>
              <a:rPr lang="es-ES" sz="2400" dirty="0">
                <a:solidFill>
                  <a:srgbClr val="252525"/>
                </a:solidFill>
                <a:latin typeface="Berlin Sans FB" charset="0"/>
              </a:rPr>
              <a:t>Superficie marina necesaria para producir peces. </a:t>
            </a:r>
          </a:p>
          <a:p>
            <a:r>
              <a:rPr lang="es-ES" sz="2400" dirty="0">
                <a:solidFill>
                  <a:srgbClr val="252525"/>
                </a:solidFill>
                <a:latin typeface="Berlin Sans FB" charset="0"/>
              </a:rPr>
              <a:t>Hectáreas de bosque necesarias para asumir el CO2 que provoca nuestro consumo energético.  </a:t>
            </a:r>
          </a:p>
          <a:p>
            <a:pPr marL="36576" indent="0">
              <a:buNone/>
            </a:pPr>
            <a:r>
              <a:rPr lang="es-ES" sz="2400" dirty="0">
                <a:solidFill>
                  <a:srgbClr val="252525"/>
                </a:solidFill>
                <a:latin typeface="Berlin Sans FB" charset="0"/>
              </a:rPr>
              <a:t> a mayor uso de energías renovables, menor huella ecológica.</a:t>
            </a:r>
            <a:r>
              <a:rPr lang="es-ES" dirty="0">
                <a:latin typeface="Berlin Sans FB" charset="0"/>
              </a:rPr>
              <a:t> </a:t>
            </a:r>
          </a:p>
          <a:p>
            <a:endParaRPr lang="es-ES" dirty="0"/>
          </a:p>
        </p:txBody>
      </p:sp>
    </p:spTree>
    <p:extLst>
      <p:ext uri="{BB962C8B-B14F-4D97-AF65-F5344CB8AC3E}">
        <p14:creationId xmlns:p14="http://schemas.microsoft.com/office/powerpoint/2010/main" val="1321426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dirty="0" smtClean="0">
                <a:latin typeface="Berlin Sans FB" panose="020E0602020502020306" pitchFamily="34" charset="0"/>
              </a:rPr>
              <a:t>Huella Hídrica </a:t>
            </a:r>
            <a:endParaRPr lang="es-CO" dirty="0">
              <a:latin typeface="Berlin Sans FB" panose="020E0602020502020306" pitchFamily="34" charset="0"/>
            </a:endParaRPr>
          </a:p>
        </p:txBody>
      </p:sp>
      <p:pic>
        <p:nvPicPr>
          <p:cNvPr id="4" name="Marcador de contenido 3"/>
          <p:cNvPicPr>
            <a:picLocks noGrp="1" noChangeAspect="1"/>
          </p:cNvPicPr>
          <p:nvPr>
            <p:ph idx="1"/>
          </p:nvPr>
        </p:nvPicPr>
        <p:blipFill>
          <a:blip r:embed="rId2"/>
          <a:stretch>
            <a:fillRect/>
          </a:stretch>
        </p:blipFill>
        <p:spPr>
          <a:xfrm>
            <a:off x="1974056" y="2777331"/>
            <a:ext cx="3619500" cy="2647950"/>
          </a:xfrm>
          <a:prstGeom prst="rect">
            <a:avLst/>
          </a:prstGeom>
        </p:spPr>
      </p:pic>
    </p:spTree>
    <p:extLst>
      <p:ext uri="{BB962C8B-B14F-4D97-AF65-F5344CB8AC3E}">
        <p14:creationId xmlns:p14="http://schemas.microsoft.com/office/powerpoint/2010/main" val="42271509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H="1" flipV="1">
            <a:off x="480058" y="6654790"/>
            <a:ext cx="7421881" cy="45719"/>
          </a:xfrm>
        </p:spPr>
        <p:txBody>
          <a:bodyPr>
            <a:normAutofit fontScale="90000"/>
          </a:bodyPr>
          <a:lstStyle/>
          <a:p>
            <a:endParaRPr lang="es-CO" dirty="0"/>
          </a:p>
        </p:txBody>
      </p:sp>
      <p:sp>
        <p:nvSpPr>
          <p:cNvPr id="3" name="Marcador de contenido 2"/>
          <p:cNvSpPr>
            <a:spLocks noGrp="1"/>
          </p:cNvSpPr>
          <p:nvPr>
            <p:ph idx="1"/>
          </p:nvPr>
        </p:nvSpPr>
        <p:spPr>
          <a:xfrm>
            <a:off x="251520" y="188640"/>
            <a:ext cx="8291264" cy="6264696"/>
          </a:xfrm>
        </p:spPr>
        <p:txBody>
          <a:bodyPr>
            <a:normAutofit/>
          </a:bodyPr>
          <a:lstStyle/>
          <a:p>
            <a:r>
              <a:rPr lang="es-CO" sz="2400" dirty="0">
                <a:latin typeface="Berlin Sans FB" panose="020E0602020502020306" pitchFamily="34" charset="0"/>
              </a:rPr>
              <a:t>La huella hídrica es un indicador de uso de agua que tiene en cuenta tanto el uso directo como indirecto por parte de un consumidor o productor. La huella hídrica de un individuo, comunidad o comercio se define como el volumen total de agua dulce que se utiliza para producir los bienes y servicios consumidos por el individuo o comunidad así como los producidos por los comercios</a:t>
            </a:r>
            <a:r>
              <a:rPr lang="es-CO" sz="2400" dirty="0" smtClean="0">
                <a:latin typeface="Berlin Sans FB" panose="020E0602020502020306" pitchFamily="34" charset="0"/>
              </a:rPr>
              <a:t>.</a:t>
            </a:r>
          </a:p>
          <a:p>
            <a:r>
              <a:rPr lang="es-CO" sz="2400" dirty="0">
                <a:latin typeface="Berlin Sans FB" panose="020E0602020502020306" pitchFamily="34" charset="0"/>
              </a:rPr>
              <a:t>Los problemas hídricos están a menudo íntimamente relacionados con la estructura de la economía mundial. Muchos países han externalizado significativamente su huella hídrica al importar bienes de otros lugares donde requieren un alto contenido de agua para su producción</a:t>
            </a:r>
            <a:r>
              <a:rPr lang="es-CO" sz="2400" dirty="0" smtClean="0">
                <a:latin typeface="Berlin Sans FB" panose="020E0602020502020306" pitchFamily="34" charset="0"/>
              </a:rPr>
              <a:t>.</a:t>
            </a:r>
          </a:p>
          <a:p>
            <a:r>
              <a:rPr lang="es-CO" sz="2400" dirty="0">
                <a:latin typeface="Berlin Sans FB" panose="020E0602020502020306" pitchFamily="34" charset="0"/>
              </a:rPr>
              <a:t>Los habitantes utilizan una gran cantidad de agua para beber, cocinar y lavar. Pero utilizan todavía más en la producción de bienes tales como alimentos, papel, prendas de algodón, etc.</a:t>
            </a:r>
          </a:p>
        </p:txBody>
      </p:sp>
    </p:spTree>
    <p:extLst>
      <p:ext uri="{BB962C8B-B14F-4D97-AF65-F5344CB8AC3E}">
        <p14:creationId xmlns:p14="http://schemas.microsoft.com/office/powerpoint/2010/main" val="1481905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 y="-66119"/>
            <a:ext cx="9143999" cy="6951503"/>
          </a:xfrm>
          <a:prstGeom prst="rect">
            <a:avLst/>
          </a:prstGeom>
        </p:spPr>
      </p:pic>
    </p:spTree>
    <p:extLst>
      <p:ext uri="{BB962C8B-B14F-4D97-AF65-F5344CB8AC3E}">
        <p14:creationId xmlns:p14="http://schemas.microsoft.com/office/powerpoint/2010/main" val="345308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96729"/>
            <a:ext cx="7467600" cy="1158331"/>
          </a:xfrm>
        </p:spPr>
        <p:txBody>
          <a:bodyPr/>
          <a:lstStyle/>
          <a:p>
            <a:pPr algn="ctr"/>
            <a:r>
              <a:rPr lang="es-CO" dirty="0" smtClean="0">
                <a:latin typeface="Berlin Sans FB" panose="020E0602020502020306" pitchFamily="34" charset="0"/>
              </a:rPr>
              <a:t>Huella de Carbono</a:t>
            </a:r>
            <a:endParaRPr lang="es-CO" dirty="0">
              <a:latin typeface="Berlin Sans FB" panose="020E0602020502020306" pitchFamily="34" charset="0"/>
            </a:endParaRPr>
          </a:p>
        </p:txBody>
      </p:sp>
      <p:pic>
        <p:nvPicPr>
          <p:cNvPr id="4" name="Marcador de contenido 3"/>
          <p:cNvPicPr>
            <a:picLocks noGrp="1" noChangeAspect="1"/>
          </p:cNvPicPr>
          <p:nvPr>
            <p:ph idx="1"/>
          </p:nvPr>
        </p:nvPicPr>
        <p:blipFill>
          <a:blip r:embed="rId2"/>
          <a:stretch>
            <a:fillRect/>
          </a:stretch>
        </p:blipFill>
        <p:spPr>
          <a:xfrm>
            <a:off x="1843088" y="2160588"/>
            <a:ext cx="3881437" cy="3881437"/>
          </a:xfrm>
          <a:prstGeom prst="rect">
            <a:avLst/>
          </a:prstGeom>
        </p:spPr>
      </p:pic>
    </p:spTree>
    <p:extLst>
      <p:ext uri="{BB962C8B-B14F-4D97-AF65-F5344CB8AC3E}">
        <p14:creationId xmlns:p14="http://schemas.microsoft.com/office/powerpoint/2010/main" val="3450399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5528" y="6597352"/>
            <a:ext cx="7467600" cy="45719"/>
          </a:xfrm>
        </p:spPr>
        <p:txBody>
          <a:bodyPr>
            <a:normAutofit fontScale="90000"/>
          </a:bodyPr>
          <a:lstStyle/>
          <a:p>
            <a:endParaRPr lang="es-CO" dirty="0"/>
          </a:p>
        </p:txBody>
      </p:sp>
      <p:sp>
        <p:nvSpPr>
          <p:cNvPr id="3" name="Marcador de contenido 2"/>
          <p:cNvSpPr>
            <a:spLocks noGrp="1"/>
          </p:cNvSpPr>
          <p:nvPr>
            <p:ph idx="1"/>
          </p:nvPr>
        </p:nvSpPr>
        <p:spPr>
          <a:xfrm>
            <a:off x="323528" y="332656"/>
            <a:ext cx="8424936" cy="6120680"/>
          </a:xfrm>
        </p:spPr>
        <p:txBody>
          <a:bodyPr>
            <a:normAutofit lnSpcReduction="10000"/>
          </a:bodyPr>
          <a:lstStyle/>
          <a:p>
            <a:r>
              <a:rPr lang="es-CO" sz="2400" dirty="0">
                <a:latin typeface="Berlin Sans FB" panose="020E0602020502020306" pitchFamily="34" charset="0"/>
              </a:rPr>
              <a:t>Hoy día, casi todas las actividades que realizamos (movilidad, alimentación, </a:t>
            </a:r>
            <a:r>
              <a:rPr lang="es-CO" sz="2400" dirty="0" err="1">
                <a:latin typeface="Berlin Sans FB" panose="020E0602020502020306" pitchFamily="34" charset="0"/>
              </a:rPr>
              <a:t>etc</a:t>
            </a:r>
            <a:r>
              <a:rPr lang="es-CO" sz="2400" dirty="0">
                <a:latin typeface="Berlin Sans FB" panose="020E0602020502020306" pitchFamily="34" charset="0"/>
              </a:rPr>
              <a:t>) y bienes que poseemos y utilizamos (bienes de consumo, hogar, </a:t>
            </a:r>
            <a:r>
              <a:rPr lang="es-CO" sz="2400" dirty="0" err="1">
                <a:latin typeface="Berlin Sans FB" panose="020E0602020502020306" pitchFamily="34" charset="0"/>
              </a:rPr>
              <a:t>etc</a:t>
            </a:r>
            <a:r>
              <a:rPr lang="es-CO" sz="2400" dirty="0">
                <a:latin typeface="Berlin Sans FB" panose="020E0602020502020306" pitchFamily="34" charset="0"/>
              </a:rPr>
              <a:t>) implican consumir energía, lo que significa contribuir a las emisiones a la atmósfera</a:t>
            </a:r>
            <a:r>
              <a:rPr lang="es-CO" sz="2400" dirty="0" smtClean="0">
                <a:latin typeface="Berlin Sans FB" panose="020E0602020502020306" pitchFamily="34" charset="0"/>
              </a:rPr>
              <a:t>.</a:t>
            </a:r>
            <a:endParaRPr lang="es-CO" sz="2400" dirty="0">
              <a:latin typeface="Berlin Sans FB" panose="020E0602020502020306" pitchFamily="34" charset="0"/>
            </a:endParaRPr>
          </a:p>
          <a:p>
            <a:r>
              <a:rPr lang="es-CO" sz="2400" dirty="0" smtClean="0">
                <a:latin typeface="Berlin Sans FB" panose="020E0602020502020306" pitchFamily="34" charset="0"/>
              </a:rPr>
              <a:t>La huella de carbono, </a:t>
            </a:r>
            <a:r>
              <a:rPr lang="es-CO" sz="2400" dirty="0">
                <a:latin typeface="Berlin Sans FB" panose="020E0602020502020306" pitchFamily="34" charset="0"/>
              </a:rPr>
              <a:t>representa una medida para la contribución de las organizaciones a ser entidades socialmente responsables y un elemento más de concienciación para la asunción entre los ciudadanos de prácticas más sostenibles</a:t>
            </a:r>
            <a:r>
              <a:rPr lang="es-CO" sz="2400" dirty="0" smtClean="0">
                <a:latin typeface="Berlin Sans FB" panose="020E0602020502020306" pitchFamily="34" charset="0"/>
              </a:rPr>
              <a:t>.</a:t>
            </a:r>
          </a:p>
          <a:p>
            <a:r>
              <a:rPr lang="es-CO" sz="2400" dirty="0">
                <a:latin typeface="Berlin Sans FB" panose="020E0602020502020306" pitchFamily="34" charset="0"/>
              </a:rPr>
              <a:t>La medición de la huella de carbono de un producto crea verdaderos beneficios para las organizaciones. La huella de carbono identifica las fuentes de emisiones de GEI de un producto. Esto por lo tanto permite definir mejores objetivos, políticas de reducción de emisiones más efectivas e iniciativas de ahorros de costo mejor dirigidas, todo ello consecuencia de un mejor conocimiento de los puntos críticos para la reducción de emisiones, que pueden o no pueden ser de responsabilidad directa de la organización.</a:t>
            </a:r>
          </a:p>
          <a:p>
            <a:endParaRPr lang="es-CO" sz="2400" dirty="0">
              <a:latin typeface="Berlin Sans FB" panose="020E0602020502020306" pitchFamily="34" charset="0"/>
            </a:endParaRPr>
          </a:p>
        </p:txBody>
      </p:sp>
    </p:spTree>
    <p:extLst>
      <p:ext uri="{BB962C8B-B14F-4D97-AF65-F5344CB8AC3E}">
        <p14:creationId xmlns:p14="http://schemas.microsoft.com/office/powerpoint/2010/main" val="2595909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err="1">
                <a:latin typeface="Berlin Sans FB" panose="020E0602020502020306" pitchFamily="34" charset="0"/>
              </a:rPr>
              <a:t>C</a:t>
            </a:r>
            <a:r>
              <a:rPr lang="es-ES" dirty="0" err="1" smtClean="0">
                <a:latin typeface="Berlin Sans FB" panose="020E0602020502020306" pitchFamily="34" charset="0"/>
              </a:rPr>
              <a:t>ibergrafía</a:t>
            </a:r>
            <a:endParaRPr lang="es-ES" dirty="0">
              <a:latin typeface="Berlin Sans FB" panose="020E0602020502020306" pitchFamily="34" charset="0"/>
            </a:endParaRPr>
          </a:p>
        </p:txBody>
      </p:sp>
      <p:sp>
        <p:nvSpPr>
          <p:cNvPr id="3" name="2 Marcador de contenido"/>
          <p:cNvSpPr>
            <a:spLocks noGrp="1"/>
          </p:cNvSpPr>
          <p:nvPr>
            <p:ph idx="1"/>
          </p:nvPr>
        </p:nvSpPr>
        <p:spPr/>
        <p:txBody>
          <a:bodyPr vert="horz" anchor="t">
            <a:normAutofit fontScale="92500" lnSpcReduction="20000"/>
          </a:bodyPr>
          <a:lstStyle/>
          <a:p>
            <a:r>
              <a:rPr lang="es-CO" sz="2000" u="sng" dirty="0"/>
              <a:t>http://definicion.de/efecto-invernadero/</a:t>
            </a:r>
            <a:endParaRPr lang="es-ES" sz="2000" u="sng" dirty="0"/>
          </a:p>
          <a:p>
            <a:r>
              <a:rPr lang="es-CO" sz="2000" u="sng" dirty="0">
                <a:latin typeface="Arial" charset="0"/>
              </a:rPr>
              <a:t>http://exterior.pntic.mec.es/pvec0002/e_invernadero.htm</a:t>
            </a:r>
          </a:p>
          <a:p>
            <a:r>
              <a:rPr lang="es-CO" sz="2000" u="sng" dirty="0">
                <a:latin typeface="Arial" charset="0"/>
              </a:rPr>
              <a:t>https://www.minambiente.gov.co/index.php/component/content/article?id=458:plantilla-cambio-climatico-14</a:t>
            </a:r>
          </a:p>
          <a:p>
            <a:r>
              <a:rPr lang="es-CO" sz="2000" u="sng" dirty="0">
                <a:latin typeface="Arial" charset="0"/>
              </a:rPr>
              <a:t>https://es.wikipedia.org/wiki/Protocolo_de_Kioto_sobre_el_cambio_clim%C3%A1tico</a:t>
            </a:r>
          </a:p>
          <a:p>
            <a:r>
              <a:rPr lang="es-CO" sz="2000" u="sng" dirty="0">
                <a:latin typeface="Arial" charset="0"/>
              </a:rPr>
              <a:t>http://www.soyecolombiano.com/site/nuestra-huella/huella-ecologica.aspx</a:t>
            </a:r>
            <a:r>
              <a:rPr lang="es-CO" sz="2000" dirty="0">
                <a:latin typeface="Arial" charset="0"/>
              </a:rPr>
              <a:t> </a:t>
            </a:r>
          </a:p>
          <a:p>
            <a:r>
              <a:rPr lang="es-CO" sz="2000" u="sng" dirty="0">
                <a:latin typeface="Arial" charset="0"/>
                <a:hlinkClick r:id="rId3"/>
              </a:rPr>
              <a:t>https://</a:t>
            </a:r>
            <a:r>
              <a:rPr lang="es-CO" sz="2000" u="sng" dirty="0" smtClean="0">
                <a:latin typeface="Arial" charset="0"/>
                <a:hlinkClick r:id="rId3"/>
              </a:rPr>
              <a:t>es.wikipedia.org/wiki/Huella_ecol%C3%B3gica</a:t>
            </a:r>
            <a:endParaRPr lang="es-CO" sz="2000" u="sng" dirty="0" smtClean="0">
              <a:latin typeface="Arial" charset="0"/>
            </a:endParaRPr>
          </a:p>
          <a:p>
            <a:r>
              <a:rPr lang="es-CO" sz="2000" u="sng" dirty="0">
                <a:latin typeface="Arial" charset="0"/>
                <a:hlinkClick r:id="rId4"/>
              </a:rPr>
              <a:t>http://www.huellacarbono.es</a:t>
            </a:r>
            <a:r>
              <a:rPr lang="es-CO" sz="2000" u="sng" dirty="0" smtClean="0">
                <a:latin typeface="Arial" charset="0"/>
                <a:hlinkClick r:id="rId4"/>
              </a:rPr>
              <a:t>/</a:t>
            </a:r>
            <a:endParaRPr lang="es-CO" sz="2000" u="sng" dirty="0" smtClean="0">
              <a:latin typeface="Arial" charset="0"/>
            </a:endParaRPr>
          </a:p>
          <a:p>
            <a:r>
              <a:rPr lang="es-CO" sz="2000" u="sng" dirty="0">
                <a:latin typeface="Arial" charset="0"/>
                <a:hlinkClick r:id="rId5"/>
              </a:rPr>
              <a:t>http://www.huellahidrica.org/?</a:t>
            </a:r>
            <a:r>
              <a:rPr lang="es-CO" sz="2000" u="sng" dirty="0" smtClean="0">
                <a:latin typeface="Arial" charset="0"/>
                <a:hlinkClick r:id="rId5"/>
              </a:rPr>
              <a:t>page=files/home</a:t>
            </a:r>
            <a:endParaRPr lang="es-CO" sz="2000" u="sng" dirty="0" smtClean="0">
              <a:latin typeface="Arial" charset="0"/>
            </a:endParaRPr>
          </a:p>
          <a:p>
            <a:endParaRPr lang="es-CO" sz="2000" u="sng" dirty="0">
              <a:latin typeface="Arial" charset="0"/>
            </a:endParaRPr>
          </a:p>
        </p:txBody>
      </p:sp>
    </p:spTree>
    <p:extLst>
      <p:ext uri="{BB962C8B-B14F-4D97-AF65-F5344CB8AC3E}">
        <p14:creationId xmlns:p14="http://schemas.microsoft.com/office/powerpoint/2010/main" val="2476631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04664"/>
            <a:ext cx="7467600" cy="1143000"/>
          </a:xfrm>
        </p:spPr>
        <p:txBody>
          <a:bodyPr/>
          <a:lstStyle/>
          <a:p>
            <a:pPr algn="ctr"/>
            <a:r>
              <a:rPr lang="es-ES" dirty="0" smtClean="0">
                <a:latin typeface="Berlin Sans FB" pitchFamily="34" charset="0"/>
              </a:rPr>
              <a:t>Efecto Invernadero</a:t>
            </a:r>
            <a:endParaRPr lang="es-CO" dirty="0">
              <a:latin typeface="Berlin Sans FB" pitchFamily="34" charset="0"/>
            </a:endParaRPr>
          </a:p>
        </p:txBody>
      </p:sp>
      <p:pic>
        <p:nvPicPr>
          <p:cNvPr id="6" name="5 Marcador de contenido"/>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528" y="1547664"/>
            <a:ext cx="6560605" cy="3627884"/>
          </a:xfrm>
        </p:spPr>
      </p:pic>
    </p:spTree>
    <p:extLst>
      <p:ext uri="{BB962C8B-B14F-4D97-AF65-F5344CB8AC3E}">
        <p14:creationId xmlns:p14="http://schemas.microsoft.com/office/powerpoint/2010/main" val="285530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6923112" cy="5760640"/>
          </a:xfrm>
        </p:spPr>
        <p:txBody>
          <a:bodyPr vert="horz" anchor="t">
            <a:normAutofit/>
          </a:bodyPr>
          <a:lstStyle/>
          <a:p>
            <a:r>
              <a:rPr lang="es-ES" sz="2400" dirty="0" smtClean="0">
                <a:latin typeface="Berlin Sans FB" pitchFamily="34" charset="0"/>
              </a:rPr>
              <a:t>Es </a:t>
            </a:r>
            <a:r>
              <a:rPr lang="es-ES" sz="2400" dirty="0">
                <a:latin typeface="Berlin Sans FB" pitchFamily="34" charset="0"/>
              </a:rPr>
              <a:t>un fenómeno </a:t>
            </a:r>
            <a:r>
              <a:rPr lang="es-ES" sz="2400" dirty="0" smtClean="0">
                <a:latin typeface="Berlin Sans FB" pitchFamily="34" charset="0"/>
              </a:rPr>
              <a:t>en el que ciertos gases retienen parte de la energía emitida por el suelo tras haber sido calentado por la radiación </a:t>
            </a:r>
            <a:r>
              <a:rPr lang="es-ES" sz="2400" dirty="0">
                <a:latin typeface="Berlin Sans FB" pitchFamily="34" charset="0"/>
              </a:rPr>
              <a:t>solar. Se produce, por lo tanto, un efecto de calentamiento similar al que ocurre en un invernadero, con una elevación de la temperatura</a:t>
            </a:r>
            <a:r>
              <a:rPr lang="es-ES" sz="2400" dirty="0" smtClean="0">
                <a:latin typeface="Berlin Sans FB" pitchFamily="34" charset="0"/>
              </a:rPr>
              <a:t>.</a:t>
            </a:r>
          </a:p>
          <a:p>
            <a:r>
              <a:rPr lang="es-ES" sz="2400" dirty="0" smtClean="0">
                <a:latin typeface="Berlin Sans FB" pitchFamily="34" charset="0"/>
              </a:rPr>
              <a:t> El</a:t>
            </a:r>
            <a:r>
              <a:rPr lang="es-ES" sz="2400" dirty="0">
                <a:latin typeface="Berlin Sans FB" pitchFamily="34" charset="0"/>
              </a:rPr>
              <a:t> hombre, con la emisión de dióxido de carbono, metano y otros </a:t>
            </a:r>
            <a:r>
              <a:rPr lang="es-ES" sz="2400" dirty="0" smtClean="0">
                <a:latin typeface="Berlin Sans FB" pitchFamily="34" charset="0"/>
              </a:rPr>
              <a:t>gases, aporta al  calentamiento global, hay que tener </a:t>
            </a:r>
            <a:r>
              <a:rPr lang="es-ES" sz="2400" dirty="0">
                <a:latin typeface="Berlin Sans FB" pitchFamily="34" charset="0"/>
              </a:rPr>
              <a:t>en cuenta que el efecto invernadero es esencial para el clima de la Tierra.</a:t>
            </a:r>
            <a:r>
              <a:rPr lang="es-ES" sz="2600" dirty="0">
                <a:latin typeface="Berlin Sans FB" pitchFamily="34" charset="0"/>
              </a:rPr>
              <a:t> </a:t>
            </a:r>
            <a:r>
              <a:rPr lang="es-ES" dirty="0"/>
              <a:t/>
            </a:r>
            <a:br>
              <a:rPr lang="es-ES" dirty="0"/>
            </a:br>
            <a:r>
              <a:rPr lang="es-ES" dirty="0"/>
              <a:t/>
            </a:r>
            <a:br>
              <a:rPr lang="es-ES" dirty="0"/>
            </a:br>
            <a:r>
              <a:rPr lang="es-ES" dirty="0" smtClean="0"/>
              <a:t/>
            </a:r>
            <a:br>
              <a:rPr lang="es-ES" dirty="0" smtClean="0"/>
            </a:br>
            <a:r>
              <a:rPr lang="es-ES" dirty="0" smtClean="0"/>
              <a:t> </a:t>
            </a:r>
            <a:endParaRPr lang="es-CO" dirty="0"/>
          </a:p>
        </p:txBody>
      </p:sp>
    </p:spTree>
    <p:extLst>
      <p:ext uri="{BB962C8B-B14F-4D97-AF65-F5344CB8AC3E}">
        <p14:creationId xmlns:p14="http://schemas.microsoft.com/office/powerpoint/2010/main" val="3640925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91905"/>
            <a:ext cx="7467600" cy="5834258"/>
          </a:xfrm>
        </p:spPr>
        <p:txBody>
          <a:bodyPr vert="horz" anchor="t">
            <a:normAutofit/>
          </a:bodyPr>
          <a:lstStyle/>
          <a:p>
            <a:pPr marL="36576" indent="0">
              <a:buNone/>
            </a:pPr>
            <a:r>
              <a:rPr lang="es-ES" sz="2400" dirty="0">
                <a:latin typeface="Berlin Sans FB" charset="0"/>
              </a:rPr>
              <a:t>El </a:t>
            </a:r>
            <a:r>
              <a:rPr lang="es-ES" sz="2400" dirty="0">
                <a:latin typeface="Berlin Sans FB"/>
              </a:rPr>
              <a:t>problema es la contaminación, puesto que trae consigo consecuencias negativas para el medio ambiente como:</a:t>
            </a:r>
          </a:p>
          <a:p>
            <a:endParaRPr lang="es-ES" dirty="0">
              <a:latin typeface="Berlin Sans FB"/>
            </a:endParaRPr>
          </a:p>
          <a:p>
            <a:r>
              <a:rPr lang="es-ES" sz="2400" dirty="0">
                <a:latin typeface="Berlin Sans FB"/>
              </a:rPr>
              <a:t>Grandes cambios en el clima a nivel mundial</a:t>
            </a:r>
          </a:p>
          <a:p>
            <a:r>
              <a:rPr lang="es-ES" sz="2400" dirty="0">
                <a:latin typeface="Berlin Sans FB"/>
              </a:rPr>
              <a:t>El deshielo de los casquetes polares lo que provocaría el aumento del nivel del mar.</a:t>
            </a:r>
          </a:p>
          <a:p>
            <a:r>
              <a:rPr lang="es-ES" sz="2400" dirty="0">
                <a:latin typeface="Berlin Sans FB"/>
              </a:rPr>
              <a:t>Las temperaturas regionales y los regímenes de lluvia también sufren alteraciones, lo que afecta negativamente a la agricultura.</a:t>
            </a:r>
          </a:p>
          <a:p>
            <a:r>
              <a:rPr lang="es-ES" sz="2400" dirty="0">
                <a:latin typeface="Berlin Sans FB"/>
              </a:rPr>
              <a:t>Aumento de la desertificación</a:t>
            </a:r>
          </a:p>
          <a:p>
            <a:r>
              <a:rPr lang="es-ES" sz="2400" dirty="0">
                <a:latin typeface="Berlin Sans FB"/>
              </a:rPr>
              <a:t>Cambios en las estaciones, lo que afectará a la migración de las aves, a la reproducción de los seres vivos etc….</a:t>
            </a:r>
          </a:p>
          <a:p>
            <a:endParaRPr lang="es-CO" dirty="0"/>
          </a:p>
        </p:txBody>
      </p:sp>
    </p:spTree>
    <p:extLst>
      <p:ext uri="{BB962C8B-B14F-4D97-AF65-F5344CB8AC3E}">
        <p14:creationId xmlns:p14="http://schemas.microsoft.com/office/powerpoint/2010/main" val="278005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a:latin typeface="Berlin Sans FB"/>
              </a:rPr>
              <a:t>Protocolo de Kioto</a:t>
            </a:r>
          </a:p>
        </p:txBody>
      </p:sp>
      <p:pic>
        <p:nvPicPr>
          <p:cNvPr id="4" name="Marcador de contenido 3" descr="industria.jpg"/>
          <p:cNvPicPr>
            <a:picLocks noGrp="1" noChangeAspect="1"/>
          </p:cNvPicPr>
          <p:nvPr>
            <p:ph idx="1"/>
          </p:nvPr>
        </p:nvPicPr>
        <p:blipFill>
          <a:blip r:embed="rId3"/>
          <a:stretch>
            <a:fillRect/>
          </a:stretch>
        </p:blipFill>
        <p:spPr>
          <a:xfrm>
            <a:off x="1110283" y="2276872"/>
            <a:ext cx="5346344" cy="2966244"/>
          </a:xfrm>
        </p:spPr>
      </p:pic>
    </p:spTree>
    <p:extLst>
      <p:ext uri="{BB962C8B-B14F-4D97-AF65-F5344CB8AC3E}">
        <p14:creationId xmlns:p14="http://schemas.microsoft.com/office/powerpoint/2010/main" val="4145337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570369"/>
            <a:ext cx="7467600" cy="5555794"/>
          </a:xfrm>
        </p:spPr>
        <p:txBody>
          <a:bodyPr vert="horz" anchor="t">
            <a:normAutofit/>
          </a:bodyPr>
          <a:lstStyle/>
          <a:p>
            <a:r>
              <a:rPr lang="es-ES" sz="2400" dirty="0">
                <a:solidFill>
                  <a:srgbClr val="151514"/>
                </a:solidFill>
                <a:latin typeface="Berlin Sans FB" charset="0"/>
              </a:rPr>
              <a:t>Es un protocolo de la Convención Marco de las Naciones Unidas sobre el Cambio Climático (CMNUCC), y un acuerdo internacional que tiene por objetivo reducir las emisiones de seis gases de efecto invernadero que causan el calentamiento global:</a:t>
            </a:r>
          </a:p>
          <a:p>
            <a:r>
              <a:rPr lang="es-ES" sz="2400" dirty="0">
                <a:solidFill>
                  <a:srgbClr val="151514"/>
                </a:solidFill>
                <a:latin typeface="Berlin Sans FB" charset="0"/>
              </a:rPr>
              <a:t>dióxido de carbono (CO2)</a:t>
            </a:r>
          </a:p>
          <a:p>
            <a:r>
              <a:rPr lang="es-ES" sz="2400" dirty="0">
                <a:solidFill>
                  <a:srgbClr val="151514"/>
                </a:solidFill>
                <a:latin typeface="Berlin Sans FB" charset="0"/>
              </a:rPr>
              <a:t> gas metano (CH4) </a:t>
            </a:r>
          </a:p>
          <a:p>
            <a:r>
              <a:rPr lang="es-ES" sz="2400" dirty="0">
                <a:solidFill>
                  <a:srgbClr val="151514"/>
                </a:solidFill>
                <a:latin typeface="Berlin Sans FB" charset="0"/>
              </a:rPr>
              <a:t> óxido nitroso (N2O) </a:t>
            </a:r>
          </a:p>
          <a:p>
            <a:pPr marL="36576" indent="0">
              <a:buNone/>
            </a:pPr>
            <a:r>
              <a:rPr lang="es-ES" sz="2400" dirty="0">
                <a:solidFill>
                  <a:srgbClr val="151514"/>
                </a:solidFill>
                <a:latin typeface="Berlin Sans FB" charset="0"/>
              </a:rPr>
              <a:t>y  gases industriales </a:t>
            </a:r>
            <a:r>
              <a:rPr lang="es-ES" sz="2400" dirty="0" err="1">
                <a:solidFill>
                  <a:srgbClr val="151514"/>
                </a:solidFill>
                <a:latin typeface="Berlin Sans FB" charset="0"/>
              </a:rPr>
              <a:t>fluorados</a:t>
            </a:r>
            <a:r>
              <a:rPr lang="es-ES" sz="2400" dirty="0">
                <a:solidFill>
                  <a:srgbClr val="151514"/>
                </a:solidFill>
                <a:latin typeface="Berlin Sans FB" charset="0"/>
              </a:rPr>
              <a:t>:</a:t>
            </a:r>
          </a:p>
          <a:p>
            <a:r>
              <a:rPr lang="es-ES" sz="2400" dirty="0">
                <a:solidFill>
                  <a:srgbClr val="151514"/>
                </a:solidFill>
                <a:latin typeface="Berlin Sans FB" charset="0"/>
              </a:rPr>
              <a:t> </a:t>
            </a:r>
            <a:r>
              <a:rPr lang="es-ES" sz="2400" dirty="0" err="1">
                <a:solidFill>
                  <a:srgbClr val="151514"/>
                </a:solidFill>
                <a:latin typeface="Berlin Sans FB" charset="0"/>
              </a:rPr>
              <a:t>hidrofluorocarburos</a:t>
            </a:r>
            <a:r>
              <a:rPr lang="es-ES" sz="2400" dirty="0">
                <a:solidFill>
                  <a:srgbClr val="151514"/>
                </a:solidFill>
                <a:latin typeface="Berlin Sans FB" charset="0"/>
              </a:rPr>
              <a:t> (HFC)</a:t>
            </a:r>
          </a:p>
          <a:p>
            <a:r>
              <a:rPr lang="es-ES" sz="2400" dirty="0">
                <a:solidFill>
                  <a:srgbClr val="151514"/>
                </a:solidFill>
                <a:latin typeface="Berlin Sans FB" charset="0"/>
              </a:rPr>
              <a:t> </a:t>
            </a:r>
            <a:r>
              <a:rPr lang="es-ES" sz="2400" dirty="0" err="1">
                <a:solidFill>
                  <a:srgbClr val="151514"/>
                </a:solidFill>
                <a:latin typeface="Berlin Sans FB" charset="0"/>
              </a:rPr>
              <a:t>Perfluorocarbonos</a:t>
            </a:r>
            <a:r>
              <a:rPr lang="es-ES" sz="2400" dirty="0">
                <a:solidFill>
                  <a:srgbClr val="151514"/>
                </a:solidFill>
                <a:latin typeface="Berlin Sans FB" charset="0"/>
              </a:rPr>
              <a:t> (PFC) </a:t>
            </a:r>
          </a:p>
          <a:p>
            <a:r>
              <a:rPr lang="es-ES" sz="2400" dirty="0">
                <a:solidFill>
                  <a:srgbClr val="151514"/>
                </a:solidFill>
                <a:latin typeface="Berlin Sans FB" charset="0"/>
              </a:rPr>
              <a:t> </a:t>
            </a:r>
            <a:r>
              <a:rPr lang="es-ES" sz="2400" dirty="0" err="1">
                <a:solidFill>
                  <a:srgbClr val="151514"/>
                </a:solidFill>
                <a:latin typeface="Berlin Sans FB" charset="0"/>
              </a:rPr>
              <a:t>hexafluoruro</a:t>
            </a:r>
            <a:r>
              <a:rPr lang="es-ES" sz="2400" dirty="0">
                <a:solidFill>
                  <a:srgbClr val="151514"/>
                </a:solidFill>
                <a:latin typeface="Berlin Sans FB" charset="0"/>
              </a:rPr>
              <a:t> de azufre(SF6)</a:t>
            </a:r>
          </a:p>
        </p:txBody>
      </p:sp>
    </p:spTree>
    <p:extLst>
      <p:ext uri="{BB962C8B-B14F-4D97-AF65-F5344CB8AC3E}">
        <p14:creationId xmlns:p14="http://schemas.microsoft.com/office/powerpoint/2010/main" val="2011285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76225" y="400050"/>
            <a:ext cx="7467600" cy="5623695"/>
          </a:xfrm>
        </p:spPr>
        <p:txBody>
          <a:bodyPr vert="horz" anchor="t">
            <a:normAutofit/>
          </a:bodyPr>
          <a:lstStyle/>
          <a:p>
            <a:endParaRPr lang="es-ES" dirty="0">
              <a:solidFill>
                <a:srgbClr val="666666"/>
              </a:solidFill>
              <a:latin typeface="Arial" charset="0"/>
            </a:endParaRPr>
          </a:p>
          <a:p>
            <a:r>
              <a:rPr lang="es-ES" sz="2400" dirty="0">
                <a:solidFill>
                  <a:srgbClr val="151514"/>
                </a:solidFill>
                <a:latin typeface="Berlin Sans FB"/>
              </a:rPr>
              <a:t>Este protocolo compromete a los países industrializados a estabilizar las emisiones de gases de efecto invernadero. La Convención por su parte solo alienta a los países a hacerlo.</a:t>
            </a:r>
          </a:p>
          <a:p>
            <a:r>
              <a:rPr lang="es-ES" sz="2400" dirty="0">
                <a:solidFill>
                  <a:srgbClr val="151514"/>
                </a:solidFill>
                <a:latin typeface="Berlin Sans FB"/>
              </a:rPr>
              <a:t> Fue estructurado en función de los principios de la Convención. Establece metas vinculantes de reducción de las emisiones para 37 países industrializados y la Unión Europea, reconociendo que son los principales responsables de los elevados niveles de emisiones de Gases Efecto Invernadero que hay actualmente en la atmósfera, y que son el resultado de quemar combustibles fósiles durante más de 150 años.</a:t>
            </a:r>
          </a:p>
        </p:txBody>
      </p:sp>
    </p:spTree>
    <p:extLst>
      <p:ext uri="{BB962C8B-B14F-4D97-AF65-F5344CB8AC3E}">
        <p14:creationId xmlns:p14="http://schemas.microsoft.com/office/powerpoint/2010/main" val="262742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a:latin typeface="Berlin Sans FB"/>
              </a:rPr>
              <a:t>Huella Ecológica</a:t>
            </a:r>
          </a:p>
        </p:txBody>
      </p:sp>
      <p:pic>
        <p:nvPicPr>
          <p:cNvPr id="3" name="Imagen 2" descr="huella e.jpg"/>
          <p:cNvPicPr>
            <a:picLocks noChangeAspect="1"/>
          </p:cNvPicPr>
          <p:nvPr/>
        </p:nvPicPr>
        <p:blipFill>
          <a:blip r:embed="rId3"/>
          <a:stretch>
            <a:fillRect/>
          </a:stretch>
        </p:blipFill>
        <p:spPr>
          <a:xfrm>
            <a:off x="-15875" y="1701800"/>
            <a:ext cx="9159276" cy="5154613"/>
          </a:xfrm>
          <a:prstGeom prst="rect">
            <a:avLst/>
          </a:prstGeom>
        </p:spPr>
      </p:pic>
    </p:spTree>
    <p:extLst>
      <p:ext uri="{BB962C8B-B14F-4D97-AF65-F5344CB8AC3E}">
        <p14:creationId xmlns:p14="http://schemas.microsoft.com/office/powerpoint/2010/main" val="2381787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400506"/>
            <a:ext cx="7467600" cy="6155869"/>
          </a:xfrm>
        </p:spPr>
        <p:txBody>
          <a:bodyPr vert="horz" anchor="t">
            <a:normAutofit/>
          </a:bodyPr>
          <a:lstStyle/>
          <a:p>
            <a:r>
              <a:rPr lang="es-ES" sz="2400" dirty="0">
                <a:solidFill>
                  <a:srgbClr val="151514"/>
                </a:solidFill>
                <a:latin typeface="Berlin Sans FB" charset="0"/>
              </a:rPr>
              <a:t>La huella ecológica es un indicador ambiental que permite medir y evaluar el impacto sobre el Planeta de una determinada forma de vida en relación a la capacidad de la naturaleza para renovar los recursos al servicio de la humanidad.</a:t>
            </a:r>
          </a:p>
          <a:p>
            <a:r>
              <a:rPr lang="es-ES" sz="2400" dirty="0">
                <a:solidFill>
                  <a:srgbClr val="151514"/>
                </a:solidFill>
                <a:latin typeface="Berlin Sans FB" charset="0"/>
              </a:rPr>
              <a:t>La huella ecológica funciona a través de una medición que hace un cálculo según los hábitos que cada individuo tiene en su estilo de vida. El resultado determina si se contribuye con  el promedio de consumo sostenible y si no, indica en qué se puede mejorar.</a:t>
            </a:r>
          </a:p>
          <a:p>
            <a:endParaRPr lang="es-ES" sz="2400" dirty="0">
              <a:solidFill>
                <a:srgbClr val="151514"/>
              </a:solidFill>
              <a:latin typeface="Berlin Sans FB" charset="0"/>
            </a:endParaRPr>
          </a:p>
        </p:txBody>
      </p:sp>
    </p:spTree>
    <p:extLst>
      <p:ext uri="{BB962C8B-B14F-4D97-AF65-F5344CB8AC3E}">
        <p14:creationId xmlns:p14="http://schemas.microsoft.com/office/powerpoint/2010/main" val="248954706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Violet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210</TotalTime>
  <Words>830</Words>
  <Application>Microsoft Office PowerPoint</Application>
  <PresentationFormat>Presentación en pantalla (4:3)</PresentationFormat>
  <Paragraphs>63</Paragraphs>
  <Slides>16</Slides>
  <Notes>11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Berlin Sans FB</vt:lpstr>
      <vt:lpstr>Calibri</vt:lpstr>
      <vt:lpstr>Trebuchet MS</vt:lpstr>
      <vt:lpstr>Wingdings 3</vt:lpstr>
      <vt:lpstr>Faceta</vt:lpstr>
      <vt:lpstr>Presentación de PowerPoint</vt:lpstr>
      <vt:lpstr>Efecto Invernadero</vt:lpstr>
      <vt:lpstr>Presentación de PowerPoint</vt:lpstr>
      <vt:lpstr>Presentación de PowerPoint</vt:lpstr>
      <vt:lpstr>Protocolo de Kioto</vt:lpstr>
      <vt:lpstr>Presentación de PowerPoint</vt:lpstr>
      <vt:lpstr>Presentación de PowerPoint</vt:lpstr>
      <vt:lpstr>Huella Ecológica</vt:lpstr>
      <vt:lpstr>Presentación de PowerPoint</vt:lpstr>
      <vt:lpstr>Presentación de PowerPoint</vt:lpstr>
      <vt:lpstr>Huella Hídrica </vt:lpstr>
      <vt:lpstr>Presentación de PowerPoint</vt:lpstr>
      <vt:lpstr>Presentación de PowerPoint</vt:lpstr>
      <vt:lpstr>Huella de Carbono</vt:lpstr>
      <vt:lpstr>Presentación de PowerPoint</vt:lpstr>
      <vt:lpstr>Cibergrafía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Mary</dc:creator>
  <cp:lastModifiedBy>Daniela Suarez</cp:lastModifiedBy>
  <cp:revision>19</cp:revision>
  <dcterms:created xsi:type="dcterms:W3CDTF">2015-10-17T16:36:45Z</dcterms:created>
  <dcterms:modified xsi:type="dcterms:W3CDTF">2015-10-19T21:51:48Z</dcterms:modified>
</cp:coreProperties>
</file>